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2.xml" ContentType="application/vnd.ms-office.webextension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86" r:id="rId3"/>
    <p:sldId id="288" r:id="rId4"/>
    <p:sldId id="316" r:id="rId5"/>
    <p:sldId id="334" r:id="rId6"/>
    <p:sldId id="306" r:id="rId7"/>
    <p:sldId id="321" r:id="rId8"/>
    <p:sldId id="311" r:id="rId9"/>
    <p:sldId id="257" r:id="rId10"/>
    <p:sldId id="314" r:id="rId11"/>
    <p:sldId id="326" r:id="rId12"/>
    <p:sldId id="330" r:id="rId13"/>
    <p:sldId id="260" r:id="rId14"/>
    <p:sldId id="263" r:id="rId15"/>
    <p:sldId id="313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B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6092" autoAdjust="0"/>
  </p:normalViewPr>
  <p:slideViewPr>
    <p:cSldViewPr snapToGrid="0">
      <p:cViewPr varScale="1">
        <p:scale>
          <a:sx n="100" d="100"/>
          <a:sy n="100" d="100"/>
        </p:scale>
        <p:origin x="-98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95D6E69-A1ED-4618-A165-DEB94FCA9F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263E86-32E3-4D5A-9255-9211D1626F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995B2-64F8-412F-AEA3-BA0D845438A1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2C059B1-51D7-425C-B90A-64F2B44407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F6D553-F92B-4D69-B613-0D3E4414B2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8FC81-29DD-41D7-A5B5-60F5D13454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131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47346-663F-4D2D-844F-89033C6122D1}" type="datetimeFigureOut">
              <a:rPr lang="ru-RU" smtClean="0"/>
              <a:pPr/>
              <a:t>25.02.2021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077E2-C686-45F3-9A4E-810D9C69B44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99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077E2-C686-45F3-9A4E-810D9C69B44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47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077E2-C686-45F3-9A4E-810D9C69B44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25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 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61">
            <a:extLst>
              <a:ext uri="{FF2B5EF4-FFF2-40B4-BE49-F238E27FC236}">
                <a16:creationId xmlns:a16="http://schemas.microsoft.com/office/drawing/2014/main" xmlns="" id="{5D5F5A74-372F-4F1B-A8D6-C19F24AC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89" y="2873650"/>
            <a:ext cx="5494867" cy="612648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600000" lon="20399999" rev="21180000"/>
            </a:camera>
            <a:lightRig rig="threePt" dir="t"/>
          </a:scene3d>
        </p:spPr>
        <p:txBody>
          <a:bodyPr rtlCol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46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 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61">
            <a:extLst>
              <a:ext uri="{FF2B5EF4-FFF2-40B4-BE49-F238E27FC236}">
                <a16:creationId xmlns:a16="http://schemas.microsoft.com/office/drawing/2014/main" xmlns="" id="{5D5F5A74-372F-4F1B-A8D6-C19F24AC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177" y="3023292"/>
            <a:ext cx="5495544" cy="612648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0" lon="1799953" rev="0"/>
            </a:camera>
            <a:lightRig rig="threePt" dir="t"/>
          </a:scene3d>
        </p:spPr>
        <p:txBody>
          <a:bodyPr rtlCol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2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 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F0041C-B704-4753-8B6B-6FB28159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2" y="2869409"/>
            <a:ext cx="10515600" cy="1325563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21000000" lon="600000" rev="0"/>
            </a:camera>
            <a:lightRig rig="threePt" dir="t"/>
          </a:scene3d>
        </p:spPr>
        <p:txBody>
          <a:bodyPr rtlCol="0" anchor="ctr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81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 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F0041C-B704-4753-8B6B-6FB28159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23" y="2997744"/>
            <a:ext cx="10515600" cy="1325563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0" lon="21000000" rev="0"/>
            </a:camera>
            <a:lightRig rig="threePt" dir="t"/>
          </a:scene3d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C4D78-35EA-4B3B-80FD-0B20774B90CD}" type="datetime1">
              <a:rPr lang="ru-RU" smtClean="0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F2D61-4B43-42B6-A03F-0028677BD9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70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3EB030-FF6C-43BD-B671-5523D6AD7340}" type="datetime1">
              <a:rPr lang="ru-RU" altLang="ru-RU" smtClean="0"/>
              <a:pPr/>
              <a:t>25.02.2021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C9433-D4C0-48B6-B350-866F9BEA7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06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EC06-ECAB-4BE9-B52F-120A59C48D53}" type="datetime1">
              <a:rPr lang="ru-RU" smtClean="0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47543-551D-4DEB-A7E3-674E1CAFC1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37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6949-60CE-404F-8402-E0698D01D5E2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BB44C-98DD-4B0A-B1F5-7F9632A34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959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89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59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h.ru/account/login?postpon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Рисунок 6" descr="ярлык работа Росс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060" y="5402058"/>
            <a:ext cx="2159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435100" y="375286"/>
            <a:ext cx="9144000" cy="815339"/>
          </a:xfrm>
        </p:spPr>
        <p:txBody>
          <a:bodyPr/>
          <a:lstStyle/>
          <a:p>
            <a:pPr algn="ctr" eaLnBrk="1" hangingPunct="1"/>
            <a:r>
              <a:rPr lang="ru-RU" altLang="ru-RU" b="1" u="sng" dirty="0" smtClean="0">
                <a:solidFill>
                  <a:srgbClr val="FF6600"/>
                </a:solidFill>
                <a:latin typeface="Comic Sans MS" pitchFamily="66" charset="0"/>
              </a:rPr>
              <a:t>Технология поиска работы</a:t>
            </a:r>
            <a:br>
              <a:rPr lang="ru-RU" altLang="ru-RU" b="1" u="sng" dirty="0" smtClean="0">
                <a:solidFill>
                  <a:srgbClr val="FF6600"/>
                </a:solidFill>
                <a:latin typeface="Comic Sans MS" pitchFamily="66" charset="0"/>
              </a:rPr>
            </a:br>
            <a:r>
              <a:rPr lang="ru-RU" altLang="ru-RU" b="1" u="sng" dirty="0" smtClean="0">
                <a:solidFill>
                  <a:srgbClr val="FF6600"/>
                </a:solidFill>
                <a:latin typeface="Comic Sans MS" pitchFamily="66" charset="0"/>
              </a:rPr>
              <a:t/>
            </a:r>
            <a:br>
              <a:rPr lang="ru-RU" altLang="ru-RU" b="1" u="sng" dirty="0" smtClean="0">
                <a:solidFill>
                  <a:srgbClr val="FF6600"/>
                </a:solidFill>
                <a:latin typeface="Comic Sans MS" pitchFamily="66" charset="0"/>
              </a:rPr>
            </a:br>
            <a:r>
              <a:rPr lang="ru-RU" altLang="ru-RU" sz="2800" b="1" u="sng" dirty="0" smtClean="0">
                <a:solidFill>
                  <a:srgbClr val="003BB0"/>
                </a:solidFill>
                <a:latin typeface="Comic Sans MS" pitchFamily="66" charset="0"/>
              </a:rPr>
              <a:t>«Твой профессиональный успех в твоих руках»</a:t>
            </a:r>
            <a:r>
              <a:rPr lang="ru-RU" altLang="ru-RU" sz="2800" b="1" u="sng" dirty="0">
                <a:solidFill>
                  <a:srgbClr val="003BB0"/>
                </a:solidFill>
                <a:latin typeface="Comic Sans MS" pitchFamily="66" charset="0"/>
              </a:rPr>
              <a:t/>
            </a:r>
            <a:br>
              <a:rPr lang="ru-RU" altLang="ru-RU" sz="2800" b="1" u="sng" dirty="0">
                <a:solidFill>
                  <a:srgbClr val="003BB0"/>
                </a:solidFill>
                <a:latin typeface="Comic Sans MS" pitchFamily="66" charset="0"/>
              </a:rPr>
            </a:br>
            <a:endParaRPr lang="ru-RU" altLang="ru-RU" sz="2800" b="1" u="sng" dirty="0" smtClean="0">
              <a:solidFill>
                <a:srgbClr val="003BB0"/>
              </a:solidFill>
              <a:latin typeface="Comic Sans MS" pitchFamily="66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91200"/>
            <a:ext cx="91440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rgbClr val="003BB0"/>
                </a:solidFill>
              </a:rPr>
              <a:t>г. </a:t>
            </a:r>
            <a:r>
              <a:rPr lang="ru-RU" altLang="ru-RU" sz="2000" b="1" dirty="0" smtClean="0">
                <a:solidFill>
                  <a:srgbClr val="003BB0"/>
                </a:solidFill>
              </a:rPr>
              <a:t>Белореченск</a:t>
            </a:r>
            <a:endParaRPr lang="ru-RU" altLang="ru-RU" sz="2000" b="1" dirty="0">
              <a:solidFill>
                <a:srgbClr val="003BB0"/>
              </a:solidFill>
            </a:endParaRPr>
          </a:p>
        </p:txBody>
      </p:sp>
      <p:pic>
        <p:nvPicPr>
          <p:cNvPr id="1026" name="Picture 2" descr="C:\Users\USER\Desktop\краснодар\145-1451064_clip-art-happy-team-healthy-employees-hd-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8050" y="2149238"/>
            <a:ext cx="5244465" cy="3680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краснодар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3012" y="3414713"/>
            <a:ext cx="3328988" cy="2399384"/>
          </a:xfrm>
          <a:prstGeom prst="rect">
            <a:avLst/>
          </a:prstGeom>
          <a:noFill/>
        </p:spPr>
      </p:pic>
      <p:pic>
        <p:nvPicPr>
          <p:cNvPr id="4098" name="Picture 2" descr="C:\Users\USER\Desktop\краснодар\isolated-insurance-agents-isolated-insurance-agents-man-woman-business-suits-contract-105725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5915"/>
            <a:ext cx="2438400" cy="24384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78050" y="483639"/>
            <a:ext cx="9632950" cy="2583411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363538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3400" b="1" u="sng" dirty="0">
                <a:solidFill>
                  <a:srgbClr val="FF6600"/>
                </a:solidFill>
                <a:latin typeface="Comic Sans MS" pitchFamily="66" charset="0"/>
              </a:rPr>
              <a:t>Резюме</a:t>
            </a:r>
            <a:r>
              <a:rPr lang="ru-RU" sz="3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 </a:t>
            </a:r>
            <a:r>
              <a:rPr lang="ru-RU" sz="4000" b="1" dirty="0">
                <a:solidFill>
                  <a:srgbClr val="FF6600"/>
                </a:solidFill>
                <a:latin typeface="Comic Sans MS" pitchFamily="66" charset="0"/>
                <a:ea typeface="+mj-ea"/>
                <a:cs typeface="+mj-cs"/>
              </a:rPr>
              <a:t>- </a:t>
            </a:r>
            <a:r>
              <a:rPr lang="ru-RU" sz="2400" b="1" dirty="0">
                <a:solidFill>
                  <a:srgbClr val="FF6600"/>
                </a:solidFill>
                <a:latin typeface="Comic Sans MS" pitchFamily="66" charset="0"/>
                <a:ea typeface="+mj-ea"/>
                <a:cs typeface="+mj-cs"/>
              </a:rPr>
              <a:t>это краткая информация о себе как специалисте, с указанием образования, специальности (квалификации), профессиональных достоинств, трудовой биографии, </a:t>
            </a:r>
            <a:r>
              <a:rPr lang="ru-RU" sz="2400" b="1" dirty="0" smtClean="0">
                <a:solidFill>
                  <a:srgbClr val="FF6600"/>
                </a:solidFill>
                <a:latin typeface="Comic Sans MS" pitchFamily="66" charset="0"/>
                <a:ea typeface="+mj-ea"/>
                <a:cs typeface="+mj-cs"/>
              </a:rPr>
              <a:t>своих целей </a:t>
            </a:r>
            <a:r>
              <a:rPr lang="ru-RU" sz="2400" b="1" dirty="0">
                <a:solidFill>
                  <a:srgbClr val="FF6600"/>
                </a:solidFill>
                <a:latin typeface="Comic Sans MS" pitchFamily="66" charset="0"/>
                <a:ea typeface="+mj-ea"/>
                <a:cs typeface="+mj-cs"/>
              </a:rPr>
              <a:t>в поиске работы.</a:t>
            </a:r>
          </a:p>
          <a:p>
            <a:pPr indent="363538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3600" b="1" dirty="0">
                <a:solidFill>
                  <a:srgbClr val="003BB0"/>
                </a:solidFill>
                <a:latin typeface="Comic Sans MS" pitchFamily="66" charset="0"/>
              </a:rPr>
              <a:t>Резюме</a:t>
            </a:r>
            <a:r>
              <a:rPr lang="ru-RU" sz="2000" b="1" dirty="0">
                <a:solidFill>
                  <a:srgbClr val="003BB0"/>
                </a:solidFill>
                <a:latin typeface="Comic Sans MS" pitchFamily="66" charset="0"/>
                <a:ea typeface="+mj-ea"/>
                <a:cs typeface="+mj-cs"/>
              </a:rPr>
              <a:t> - </a:t>
            </a:r>
            <a:r>
              <a:rPr lang="ru-RU" sz="2400" b="1" dirty="0">
                <a:solidFill>
                  <a:srgbClr val="003BB0"/>
                </a:solidFill>
                <a:latin typeface="Comic Sans MS" pitchFamily="66" charset="0"/>
                <a:ea typeface="+mj-ea"/>
                <a:cs typeface="+mj-cs"/>
              </a:rPr>
              <a:t>это одно из самых эффективных  средств саморекламы.</a:t>
            </a:r>
          </a:p>
        </p:txBody>
      </p:sp>
      <p:pic>
        <p:nvPicPr>
          <p:cNvPr id="4" name="Рисунок 6" descr="ярлык работа России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5" y="5514156"/>
            <a:ext cx="2159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9099" y="2886075"/>
            <a:ext cx="11306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6600"/>
                </a:solidFill>
                <a:latin typeface="Comic Sans MS" pitchFamily="66" charset="0"/>
              </a:rPr>
              <a:t>Резюме</a:t>
            </a:r>
            <a:r>
              <a:rPr lang="ru-RU" sz="2400" b="1" dirty="0" smtClean="0">
                <a:solidFill>
                  <a:srgbClr val="FF6600"/>
                </a:solidFill>
                <a:latin typeface="Comic Sans MS" pitchFamily="66" charset="0"/>
              </a:rPr>
              <a:t> – это первое впечатление о Вас. Грамотно составленное и оформленное резюме демонстрирует Вашу профессиональную компетентность и уверенность в своих силах.</a:t>
            </a:r>
            <a:endParaRPr lang="ru-RU" sz="24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1" y="4459606"/>
            <a:ext cx="8522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BB0"/>
                </a:solidFill>
                <a:latin typeface="Comic Sans MS" pitchFamily="66" charset="0"/>
              </a:rPr>
              <a:t>Главная цель резюме </a:t>
            </a:r>
            <a:r>
              <a:rPr lang="ru-RU" sz="2400" b="1" dirty="0" smtClean="0">
                <a:solidFill>
                  <a:srgbClr val="003BB0"/>
                </a:solidFill>
                <a:latin typeface="Comic Sans MS" pitchFamily="66" charset="0"/>
              </a:rPr>
              <a:t>- сделать так, чтобы работодатель захотел встретиться с Вами. В центре любого хорошего резюме должна быть демонстрация собственных успехов и достижений.</a:t>
            </a:r>
            <a:endParaRPr lang="ru-RU" sz="2400" b="1" dirty="0">
              <a:solidFill>
                <a:srgbClr val="003BB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раснодар\Product-Manag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4794"/>
            <a:ext cx="6276975" cy="448870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2781" y="1623646"/>
            <a:ext cx="5521569" cy="3472229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4000" b="1" u="sng" dirty="0">
                <a:solidFill>
                  <a:srgbClr val="FF6600"/>
                </a:solidFill>
                <a:latin typeface="Comic Sans MS" pitchFamily="66" charset="0"/>
                <a:ea typeface="+mj-ea"/>
                <a:cs typeface="+mj-cs"/>
              </a:rPr>
              <a:t>Краткость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4000" b="1" u="sng" dirty="0">
                <a:solidFill>
                  <a:srgbClr val="FF6600"/>
                </a:solidFill>
                <a:latin typeface="Comic Sans MS" pitchFamily="66" charset="0"/>
                <a:ea typeface="+mj-ea"/>
                <a:cs typeface="+mj-cs"/>
              </a:rPr>
              <a:t>Аккуратность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4000" b="1" u="sng" dirty="0">
                <a:solidFill>
                  <a:srgbClr val="FF6600"/>
                </a:solidFill>
                <a:latin typeface="Comic Sans MS" pitchFamily="66" charset="0"/>
                <a:ea typeface="+mj-ea"/>
                <a:cs typeface="+mj-cs"/>
              </a:rPr>
              <a:t>Конкретность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4000" b="1" u="sng" dirty="0">
                <a:solidFill>
                  <a:srgbClr val="FF6600"/>
                </a:solidFill>
                <a:latin typeface="Comic Sans MS" pitchFamily="66" charset="0"/>
                <a:ea typeface="+mj-ea"/>
                <a:cs typeface="+mj-cs"/>
              </a:rPr>
              <a:t>Информативность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4000" b="1" u="sng" dirty="0">
                <a:solidFill>
                  <a:srgbClr val="FF6600"/>
                </a:solidFill>
                <a:latin typeface="Comic Sans MS" pitchFamily="66" charset="0"/>
                <a:ea typeface="+mj-ea"/>
                <a:cs typeface="+mj-cs"/>
              </a:rPr>
              <a:t>Правдивость</a:t>
            </a:r>
            <a:r>
              <a:rPr lang="ru-RU" sz="4000" u="sng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24525" y="495300"/>
            <a:ext cx="6467475" cy="9334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3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  </a:t>
            </a:r>
            <a:r>
              <a:rPr lang="ru-RU" sz="3600" b="1" dirty="0">
                <a:solidFill>
                  <a:srgbClr val="003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СОСТАВЛЕНИЯ   РЕЗЮМЕ</a:t>
            </a:r>
            <a:r>
              <a:rPr lang="ru-RU" dirty="0">
                <a:solidFill>
                  <a:srgbClr val="003BB0"/>
                </a:solidFill>
              </a:rPr>
              <a:t/>
            </a:r>
            <a:br>
              <a:rPr lang="ru-RU" dirty="0">
                <a:solidFill>
                  <a:srgbClr val="003BB0"/>
                </a:solidFill>
              </a:rPr>
            </a:br>
            <a:endParaRPr lang="ru-RU" dirty="0">
              <a:solidFill>
                <a:srgbClr val="003BB0"/>
              </a:solidFill>
            </a:endParaRPr>
          </a:p>
        </p:txBody>
      </p:sp>
      <p:pic>
        <p:nvPicPr>
          <p:cNvPr id="5" name="Рисунок 6" descr="ярлык работа Росс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495106"/>
            <a:ext cx="2159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9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ярлык работа Росс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025" y="5428431"/>
            <a:ext cx="2159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USER\Desktop\краснодар\Professionalnye-navyki-v-rezyume-prim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49" y="149895"/>
            <a:ext cx="4505325" cy="65557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72530" y="121285"/>
            <a:ext cx="4350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FF6600"/>
                </a:solidFill>
                <a:latin typeface="Comic Sans MS" pitchFamily="66" charset="0"/>
              </a:rPr>
              <a:t>Правила хорошего резюме:</a:t>
            </a:r>
            <a:endParaRPr lang="ru-RU" sz="2400" u="sng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4256" y="539479"/>
            <a:ext cx="703397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Первое, на что будут смотреть в резюме – фотография. Несколько правил для фото: хорошее качество, в формате «портрет», деловой стиль одежды, опрятная прическа (и макияж для женщин), открытый взгляд в камеру, полуулыбка.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 «Базовая» структура резюме:</a:t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- цель (желаемая должность);</a:t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- основной информационный блок (имя и фамилия, дата рождения, место проживания, контакты) + фото. Проверьте, насколько «деловым» выглядит адрес вашей электронной почты; - квалификация (аналогия </a:t>
            </a:r>
            <a:r>
              <a:rPr lang="ru-RU" sz="1200" dirty="0" err="1" smtClean="0">
                <a:solidFill>
                  <a:srgbClr val="003BB0"/>
                </a:solidFill>
                <a:latin typeface="Comic Sans MS" pitchFamily="66" charset="0"/>
              </a:rPr>
              <a:t>самопрезентации</a:t>
            </a: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 – здесь вы выделяете все самое важное – ваш опыт, достижения, ключевые навыки);</a:t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- образование в обратном хронологическом порядке, сначала высшее, далее дополнительное. Если у Вас нет профильного образования, уделите особое внимание курсам и повышениям квалификации, позволяющим претендовать на желаемую должность;</a:t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- опыт работы (так же в обратном порядке, начиная с последнего места работы). Мы не рекомендуем расписывать «нецелевой» опыт: если 15 лет назад вы работали в другой области или просто на рядовых должностях, можно указать это одной строчкой ниже основного опыта работы (указав кратко годы </a:t>
            </a:r>
            <a:r>
              <a:rPr lang="ru-RU" sz="1200" dirty="0" err="1" smtClean="0">
                <a:solidFill>
                  <a:srgbClr val="003BB0"/>
                </a:solidFill>
                <a:latin typeface="Comic Sans MS" pitchFamily="66" charset="0"/>
              </a:rPr>
              <a:t>работы-компанию-должность</a:t>
            </a: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);</a:t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- дополнительные навыки: знания языков, компьютерных программ, наличие водительских прав;</a:t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- блок «о себе». Мы крайне не рекомендуем заполнять его «для галочки»: такие формулировки, как «коммуникабельный и </a:t>
            </a:r>
            <a:r>
              <a:rPr lang="ru-RU" sz="1200" dirty="0" err="1" smtClean="0">
                <a:solidFill>
                  <a:srgbClr val="003BB0"/>
                </a:solidFill>
                <a:latin typeface="Comic Sans MS" pitchFamily="66" charset="0"/>
              </a:rPr>
              <a:t>стрессоустойчивый</a:t>
            </a: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» не прибавят вам очков, </a:t>
            </a:r>
            <a:r>
              <a:rPr lang="ru-RU" sz="1200" dirty="0" err="1" smtClean="0">
                <a:solidFill>
                  <a:srgbClr val="003BB0"/>
                </a:solidFill>
                <a:latin typeface="Comic Sans MS" pitchFamily="66" charset="0"/>
              </a:rPr>
              <a:t>рекрутеры</a:t>
            </a: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 видят их в каждом втором резюме. Подойдите к этому пункту творчески: опишите ваш стиль руководства, основные личностные качества. Например, если вы считаете себя коммуникабельным, опишите это качество предметнее: «легко нахожу подход к клиентам и сотрудникам, эффективно решаю конфликтные ситуации, умею достигать результата, сохраняя позитивный эмоциональный фон». Здесь же можно рассказать про свои хобби, но этот пункт не является обязательным – </a:t>
            </a:r>
          </a:p>
          <a:p>
            <a:pPr marL="228600" indent="-228600"/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     не нужно придумывать «модные интересы» специально – это не </a:t>
            </a:r>
          </a:p>
          <a:p>
            <a:pPr marL="228600" indent="-228600"/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     повлияет на ваше трудоустройство, но может поставить вас в </a:t>
            </a:r>
          </a:p>
          <a:p>
            <a:pPr marL="228600" indent="-228600"/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     неловкое положение;</a:t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endParaRPr lang="ru-RU" sz="1200" dirty="0">
              <a:solidFill>
                <a:srgbClr val="003BB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краснодар\unname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0590" y="825303"/>
            <a:ext cx="3253735" cy="3743623"/>
          </a:xfrm>
          <a:prstGeom prst="rect">
            <a:avLst/>
          </a:prstGeom>
          <a:noFill/>
        </p:spPr>
      </p:pic>
      <p:pic>
        <p:nvPicPr>
          <p:cNvPr id="4" name="Рисунок 6" descr="ярлык работа Росс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715" y="5485581"/>
            <a:ext cx="2159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8701" y="180977"/>
            <a:ext cx="1029037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3. Оформление. Частый вопрос про оптимальный объем резюме на самом деле является риторическим. По умолчанию он будет зависеть от таких факторов, как возраст кандидата и профессиональный уровень (чем они выше, тем больше информации нужно изложить). Но резюме должно оставаться читаемым, поэтому даже руководителям мы рекомендуем укладываться в 3-4 страницы, шрифт </a:t>
            </a:r>
            <a:r>
              <a:rPr lang="ru-RU" sz="1200" dirty="0" err="1" smtClean="0">
                <a:solidFill>
                  <a:srgbClr val="003BB0"/>
                </a:solidFill>
                <a:latin typeface="Comic Sans MS" pitchFamily="66" charset="0"/>
              </a:rPr>
              <a:t>Times</a:t>
            </a: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003BB0"/>
                </a:solidFill>
                <a:latin typeface="Comic Sans MS" pitchFamily="66" charset="0"/>
              </a:rPr>
              <a:t>New</a:t>
            </a: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003BB0"/>
                </a:solidFill>
                <a:latin typeface="Comic Sans MS" pitchFamily="66" charset="0"/>
              </a:rPr>
              <a:t>Roman</a:t>
            </a: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 или </a:t>
            </a:r>
            <a:r>
              <a:rPr lang="ru-RU" sz="1200" dirty="0" err="1" smtClean="0">
                <a:solidFill>
                  <a:srgbClr val="003BB0"/>
                </a:solidFill>
                <a:latin typeface="Comic Sans MS" pitchFamily="66" charset="0"/>
              </a:rPr>
              <a:t>Arial</a:t>
            </a: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 9/10 размер.</a:t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/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И еще несколько советов:</a:t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/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- если у вас был значительный перерыв в работе (несколько лет), желательно указать причину: </a:t>
            </a:r>
          </a:p>
          <a:p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декретный отпуск, учеба, </a:t>
            </a:r>
            <a:r>
              <a:rPr lang="ru-RU" sz="1200" dirty="0" err="1" smtClean="0">
                <a:solidFill>
                  <a:srgbClr val="003BB0"/>
                </a:solidFill>
                <a:latin typeface="Comic Sans MS" pitchFamily="66" charset="0"/>
              </a:rPr>
              <a:t>фриланс</a:t>
            </a: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, либо что-то еще;</a:t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/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- резюме прибавит веса примечание, что вы готовы предоставить рекомендации по запросу </a:t>
            </a:r>
          </a:p>
          <a:p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(главное, заранее составьте список контактов людей, которые готовы вас рекомендовать);</a:t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/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- избегайте нерелевантной информации в резюме – обучения, не имеющие отношения к текущей </a:t>
            </a:r>
          </a:p>
          <a:p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работе, непрофильный опыт работы;</a:t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/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- не переписывайте должностную инструкцию! Текст должен быть «живым», передающим </a:t>
            </a:r>
          </a:p>
          <a:p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наиболее важную информацию максимально коротко и понятным языком. Избегайте </a:t>
            </a:r>
          </a:p>
          <a:p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корпоративного сленга - названий, которые были популярны у предыдущего работодателя, </a:t>
            </a:r>
          </a:p>
          <a:p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но могут быть непонятны «непосвященным»;</a:t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/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- описывая свои обязанности на рабочем месте, не забудьте завершить их оцифрованными </a:t>
            </a:r>
          </a:p>
          <a:p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результатами – какую пользу ваши действия принесли организации?</a:t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/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- указывайте не только названия ваших работодателей, но и более подробную информацию: род деятельности, сайт, ключевые показатели (годовой оборот, количество сотрудников, количество магазинов и др.), если данная информация не является конфиденциальной;</a:t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/>
            </a:r>
            <a:b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003BB0"/>
                </a:solidFill>
                <a:latin typeface="Comic Sans MS" pitchFamily="66" charset="0"/>
              </a:rPr>
              <a:t>- не пишите о том, чего нет: например, если у вас нет водительских прав, не надо писать об этом отдельной строчкой, просто пропустите это пункт.</a:t>
            </a:r>
          </a:p>
          <a:p>
            <a:r>
              <a:rPr lang="ru-RU" sz="1200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8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89290" y="2271252"/>
            <a:ext cx="5309420" cy="129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6" descr="ярлык работа Росс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640" y="5437956"/>
            <a:ext cx="2159000" cy="101917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0242" name="Picture 2" descr="C:\Users\USER\Desktop\краснодар\ResumeSoft_f77dc59291a2850a06534b3d55009b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1089025"/>
            <a:ext cx="5764469" cy="39745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17005" y="2475271"/>
            <a:ext cx="7122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3BB0"/>
                </a:solidFill>
                <a:latin typeface="Comic Sans MS" pitchFamily="66" charset="0"/>
              </a:rPr>
              <a:t>Ошибки резюме </a:t>
            </a:r>
            <a:endParaRPr lang="ru-RU" sz="4800" dirty="0">
              <a:solidFill>
                <a:srgbClr val="003BB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5722" y="3314700"/>
            <a:ext cx="116005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BB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Слишком общая информация</a:t>
            </a:r>
            <a:endParaRPr lang="ru-RU" sz="1400" dirty="0" smtClean="0">
              <a:solidFill>
                <a:srgbClr val="003BB0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3BB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Многие соискатели составляют слишком общее резюме, что называется, на все случаи жизни. Однако если вы не указали четко свою цель и не описали конкретный функционал, </a:t>
            </a:r>
            <a:r>
              <a:rPr lang="ru-RU" sz="1400" dirty="0" err="1" smtClean="0">
                <a:solidFill>
                  <a:srgbClr val="003BB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рекрутеры</a:t>
            </a:r>
            <a:r>
              <a:rPr lang="ru-RU" sz="1400" dirty="0" smtClean="0">
                <a:solidFill>
                  <a:srgbClr val="003BB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окажутся в затруднении, какую именно вакансию вам предложить.</a:t>
            </a:r>
            <a:endParaRPr lang="ru-RU" sz="1400" dirty="0" smtClean="0">
              <a:solidFill>
                <a:srgbClr val="003BB0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BB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Грамматические ошибки</a:t>
            </a:r>
            <a:endParaRPr lang="ru-RU" sz="1400" dirty="0" smtClean="0">
              <a:solidFill>
                <a:srgbClr val="003BB0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3BB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Девять из десяти резюме содержат ошибки, и уже только на </a:t>
            </a:r>
            <a:r>
              <a:rPr lang="ru-RU" sz="1400" dirty="0" err="1" smtClean="0">
                <a:solidFill>
                  <a:srgbClr val="003BB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этомосновании</a:t>
            </a:r>
            <a:r>
              <a:rPr lang="ru-RU" sz="1400" dirty="0" smtClean="0">
                <a:solidFill>
                  <a:srgbClr val="003BB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их авторов не рассматривают как серьезных претендентов. Документ должен быть безупречен, если ваша цель — продемонстрировать свой высокий профессионализм и внимание к деталям. </a:t>
            </a:r>
            <a:endParaRPr lang="ru-RU" sz="1400" dirty="0" smtClean="0">
              <a:solidFill>
                <a:srgbClr val="003BB0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BB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Негативная информация</a:t>
            </a:r>
            <a:endParaRPr lang="ru-RU" sz="1400" dirty="0" smtClean="0">
              <a:solidFill>
                <a:srgbClr val="003BB0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3BB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В резюме стоит включать только положительную информацию о себе. Никогда не критикуйте прошлых работодателей и не распространяйтесь о трудностях или разочарованиях (исключение составляют истории успеха, когда трудности были успешно преодолены).</a:t>
            </a:r>
            <a:endParaRPr lang="ru-RU" sz="1400" dirty="0" smtClean="0">
              <a:solidFill>
                <a:srgbClr val="003BB0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BB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Неправильный выбор слов</a:t>
            </a:r>
            <a:endParaRPr lang="ru-RU" sz="1400" dirty="0" smtClean="0">
              <a:solidFill>
                <a:srgbClr val="003BB0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3BB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Испортить впечатление даже от самого сильного кандидата могут жаргонные, неуместные выражения.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3BB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Используйте сильные, результативные глаголы для описания своих действий (создал, инициировал и т.п.)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3BB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— это зарядит резюме энергией и подтвердит впечатление о вас как активном кандидате.</a:t>
            </a:r>
            <a:endParaRPr lang="ru-RU" sz="1400" dirty="0" smtClean="0">
              <a:solidFill>
                <a:srgbClr val="003BB0"/>
              </a:solidFill>
              <a:latin typeface="Comic Sans MS" pitchFamily="66" charset="0"/>
              <a:cs typeface="Arial" pitchFamily="34" charset="0"/>
            </a:endParaRPr>
          </a:p>
          <a:p>
            <a:endParaRPr lang="ru-RU" sz="1400" dirty="0">
              <a:latin typeface="Comic Sans MS" pitchFamily="66" charset="0"/>
            </a:endParaRPr>
          </a:p>
        </p:txBody>
      </p:sp>
      <p:pic>
        <p:nvPicPr>
          <p:cNvPr id="3" name="Рисунок 6" descr="ярлык работа Росс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865" y="5609406"/>
            <a:ext cx="2159000" cy="101917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1266" name="Picture 2" descr="C:\Users\USER\Desktop\краснодар\keputus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0" y="142875"/>
            <a:ext cx="5924550" cy="3305175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3849" y="0"/>
            <a:ext cx="549592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BB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Отсутствие нужной информации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BB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BB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 многих соискателей существуют неправильные представления о важности тех или иных навыков для работодателя, поэтому они не отражают свои ключевые компетенции 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003BB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hlinkClick r:id="rId4"/>
              </a:rPr>
              <a:t>в резюме 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003BB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BB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Выясните это и продемонстрируйте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BB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рекрутерам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BB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что вы обладаете нужными знаниями, умениями и опытом — это поможет нанимателю понять, что вы и есть тот самый подходящий кандидат на вакансию.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BB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BB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Недостаточно доказательств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BB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BB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Просто заявить о своих достоинствах недостаточно — необходимо еще и подтвердить их. Например, кроме заявления о том, что вы обладаете хорошими навыками коммуникации, следует дать пример их эффективного использования: «Веду корпоративный ежемесячный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BB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блог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BB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 рамках нашей стратегии продвижения в социальных сетях».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BB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F57C0D6-F181-4362-87EF-456B77B95356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/>
              <a:t>2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6" descr="ярлык работа Росс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416" y="5291939"/>
            <a:ext cx="2159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1310640"/>
            <a:ext cx="354456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ru-RU" sz="4000" u="sng" dirty="0" smtClean="0">
                <a:solidFill>
                  <a:srgbClr val="FF6600"/>
                </a:solidFill>
                <a:latin typeface="Comic Sans MS" pitchFamily="66" charset="0"/>
              </a:rPr>
              <a:t>Увлечение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000" u="sng" dirty="0" smtClean="0">
                <a:solidFill>
                  <a:srgbClr val="FF6600"/>
                </a:solidFill>
                <a:latin typeface="Comic Sans MS" pitchFamily="66" charset="0"/>
              </a:rPr>
              <a:t> Работа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000" u="sng" dirty="0" smtClean="0">
                <a:solidFill>
                  <a:srgbClr val="FF6600"/>
                </a:solidFill>
                <a:latin typeface="Comic Sans MS" pitchFamily="66" charset="0"/>
              </a:rPr>
              <a:t>Профессия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000" u="sng" dirty="0" smtClean="0">
                <a:solidFill>
                  <a:srgbClr val="FF6600"/>
                </a:solidFill>
                <a:latin typeface="Comic Sans MS" pitchFamily="66" charset="0"/>
              </a:rPr>
              <a:t>Призвание</a:t>
            </a:r>
            <a:endParaRPr lang="ru-RU" sz="4000" u="sng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3078" name="Picture 6" descr="C:\Users\USER\Desktop\краснодар\hr-manag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5353" y="1423353"/>
            <a:ext cx="4476623" cy="407384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761525" y="486697"/>
            <a:ext cx="303718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2000" dirty="0" smtClean="0">
                <a:solidFill>
                  <a:srgbClr val="003BB0"/>
                </a:solidFill>
                <a:latin typeface="Comic Sans MS" pitchFamily="66" charset="0"/>
              </a:rPr>
              <a:t>Эти 4 слова часто бывают взаимосвязаны, но не являются взаимозаменяемыми. </a:t>
            </a:r>
            <a:r>
              <a:rPr lang="ru-RU" sz="2000" dirty="0" smtClean="0">
                <a:solidFill>
                  <a:srgbClr val="FF6600"/>
                </a:solidFill>
                <a:latin typeface="Comic Sans MS" pitchFamily="66" charset="0"/>
              </a:rPr>
              <a:t>Как правило, мы считаем их синонимами, однако это совсем не так. </a:t>
            </a:r>
          </a:p>
          <a:p>
            <a:pPr algn="ctr"/>
            <a:r>
              <a:rPr lang="ru-RU" sz="2000" dirty="0" smtClean="0">
                <a:solidFill>
                  <a:srgbClr val="003BB0"/>
                </a:solidFill>
                <a:latin typeface="Comic Sans MS" pitchFamily="66" charset="0"/>
              </a:rPr>
              <a:t>Эти слова восхитительно разные.</a:t>
            </a:r>
          </a:p>
          <a:p>
            <a:pPr algn="ctr"/>
            <a:r>
              <a:rPr lang="ru-RU" sz="2000" dirty="0" smtClean="0">
                <a:solidFill>
                  <a:srgbClr val="003BB0"/>
                </a:solidFill>
                <a:latin typeface="Comic Sans MS" pitchFamily="66" charset="0"/>
              </a:rPr>
              <a:t>Каждое из них </a:t>
            </a:r>
          </a:p>
          <a:p>
            <a:pPr algn="ctr"/>
            <a:r>
              <a:rPr lang="ru-RU" sz="2000" dirty="0" smtClean="0">
                <a:solidFill>
                  <a:srgbClr val="003BB0"/>
                </a:solidFill>
                <a:latin typeface="Comic Sans MS" pitchFamily="66" charset="0"/>
              </a:rPr>
              <a:t>по-своему удивительно и важно.</a:t>
            </a:r>
          </a:p>
          <a:p>
            <a:endParaRPr lang="ru-RU" dirty="0">
              <a:solidFill>
                <a:srgbClr val="003BB0"/>
              </a:solidFill>
              <a:latin typeface="Comic Sans MS" pitchFamily="66" charset="0"/>
            </a:endParaRPr>
          </a:p>
        </p:txBody>
      </p:sp>
      <p:sp>
        <p:nvSpPr>
          <p:cNvPr id="17" name="Заголовок 16"/>
          <p:cNvSpPr txBox="1">
            <a:spLocks noGrp="1"/>
          </p:cNvSpPr>
          <p:nvPr>
            <p:ph type="title" idx="4294967295"/>
          </p:nvPr>
        </p:nvSpPr>
        <p:spPr>
          <a:xfrm>
            <a:off x="355600" y="406400"/>
            <a:ext cx="7355840" cy="701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BB0"/>
                </a:solidFill>
                <a:latin typeface="Comic Sans MS" pitchFamily="66" charset="0"/>
              </a:rPr>
              <a:t>4 важных слова в жизни:</a:t>
            </a:r>
            <a:endParaRPr lang="ru-RU" dirty="0">
              <a:solidFill>
                <a:srgbClr val="003BB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78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4320" y="642603"/>
            <a:ext cx="11643360" cy="2771157"/>
          </a:xfrm>
        </p:spPr>
        <p:txBody>
          <a:bodyPr/>
          <a:lstStyle/>
          <a:p>
            <a:pPr algn="just"/>
            <a:r>
              <a:rPr lang="ru-RU" altLang="ru-RU" sz="3600" b="1" dirty="0" smtClean="0">
                <a:solidFill>
                  <a:srgbClr val="003BB0"/>
                </a:solidFill>
                <a:latin typeface="Comic Sans MS" pitchFamily="66" charset="0"/>
              </a:rPr>
              <a:t>Увлечение</a:t>
            </a:r>
            <a:r>
              <a:rPr lang="ru-RU" altLang="ru-RU" sz="3600" b="1" i="1" dirty="0" smtClean="0">
                <a:solidFill>
                  <a:srgbClr val="003BB0"/>
                </a:solidFill>
                <a:latin typeface="Comic Sans MS" pitchFamily="66" charset="0"/>
              </a:rPr>
              <a:t> </a:t>
            </a:r>
            <a:r>
              <a:rPr lang="ru-RU" altLang="ru-RU" sz="2000" b="1" i="1" dirty="0" smtClean="0">
                <a:solidFill>
                  <a:srgbClr val="003BB0"/>
                </a:solidFill>
                <a:latin typeface="Comic Sans MS" pitchFamily="66" charset="0"/>
              </a:rPr>
              <a:t>– это то, что вы делаете ради удовольствия, расслабления, развлечения. Увлечение – это что-то, чем вы занимаетесь в свободное время. Увлечения могут приходить и уходить. Вы можете экспериментировать с увлечениями, а потом переходить к чему-то новому. Иногда увлечение может приносить вам немного денег, однако его смысл не в этом. Увлечения напоминают нам, что не все в жизни должно определяться продуктивностью, эффективностью, прибылью и предназначением. Увлечения приятны. Они доказывают, что у нас есть свободное время. Найдите какое-нибудь увлечение. Вы ничего не потеряете, а оно, возможно, сделает вас счастливее.  </a:t>
            </a:r>
            <a:endParaRPr lang="ru-RU" altLang="ru-RU" sz="2000" b="1" i="1" dirty="0">
              <a:solidFill>
                <a:srgbClr val="003BB0"/>
              </a:solidFill>
              <a:latin typeface="Comic Sans MS" pitchFamily="66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304799" y="3535679"/>
            <a:ext cx="8971281" cy="2580641"/>
          </a:xfrm>
        </p:spPr>
        <p:txBody>
          <a:bodyPr/>
          <a:lstStyle/>
          <a:p>
            <a:pPr algn="just">
              <a:buNone/>
            </a:pPr>
            <a:r>
              <a:rPr lang="ru-RU" altLang="ru-RU" sz="3600" b="1" dirty="0" smtClean="0">
                <a:solidFill>
                  <a:srgbClr val="FF6600"/>
                </a:solidFill>
                <a:latin typeface="Comic Sans MS" pitchFamily="66" charset="0"/>
              </a:rPr>
              <a:t>Работа</a:t>
            </a:r>
            <a:r>
              <a:rPr lang="ru-RU" altLang="ru-RU" sz="2000" b="1" dirty="0" smtClean="0">
                <a:solidFill>
                  <a:srgbClr val="FF6600"/>
                </a:solidFill>
                <a:latin typeface="Comic Sans MS" pitchFamily="66" charset="0"/>
              </a:rPr>
              <a:t> – это задача, которую вы выполняете за деньги. Работа - </a:t>
            </a:r>
            <a:r>
              <a:rPr lang="ru-RU" altLang="ru-RU" sz="2000" b="1" i="1" dirty="0" smtClean="0">
                <a:solidFill>
                  <a:srgbClr val="FF6600"/>
                </a:solidFill>
                <a:latin typeface="Comic Sans MS" pitchFamily="66" charset="0"/>
              </a:rPr>
              <a:t>это то, как вы заботитесь о себе в этом мире. В наличии работы обнаруживается большое достоинство и уважение. Работа не обязательно должна наполнять вашу душу. Она не обязательно должна быть потрясающей. Вы не обязаны любить свою работу. Достаточно иметь работу и выполнять ее с уважением. Работа жизненно необходима, но не превращайте ее в свою жизнь. </a:t>
            </a:r>
            <a:endParaRPr lang="ru-RU" altLang="ru-RU" sz="2000" b="1" i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C0022B8-7580-4A4B-B01A-1B32982F9F3C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/>
              <a:t>3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6" descr="ярлык работа Росс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749" y="5448928"/>
            <a:ext cx="2159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USER\Desktop\краснодар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6881" y="3269298"/>
            <a:ext cx="2647950" cy="2186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754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320" y="518989"/>
            <a:ext cx="11480800" cy="198037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6600"/>
                </a:solidFill>
                <a:latin typeface="Comic Sans MS" pitchFamily="66" charset="0"/>
              </a:rPr>
              <a:t>Профессия</a:t>
            </a:r>
            <a:r>
              <a:rPr lang="ru-RU" sz="2000" b="1" dirty="0" smtClean="0">
                <a:solidFill>
                  <a:srgbClr val="FF6600"/>
                </a:solidFill>
                <a:latin typeface="Comic Sans MS" pitchFamily="66" charset="0"/>
              </a:rPr>
              <a:t> – </a:t>
            </a:r>
            <a:r>
              <a:rPr lang="ru-RU" sz="2000" b="1" i="1" dirty="0" smtClean="0">
                <a:solidFill>
                  <a:srgbClr val="FF6600"/>
                </a:solidFill>
                <a:latin typeface="Comic Sans MS" pitchFamily="66" charset="0"/>
              </a:rPr>
              <a:t>это, то что вы создаете многие годы с энергией, страстью и приверженностью. Вы должны любить свою профессию, но если это не так, то вы выбрали профессию не правильно. Профессии – это огромные инвестиции. Для профессии нужны честолюбие, стратегия, напор и энергия. Принимая любые решения, вы должны учитывать, насколько хорошо или плохо они отразятся на вашей профессиональной деятельности</a:t>
            </a:r>
            <a:r>
              <a:rPr lang="ru-RU" sz="2000" b="1" dirty="0" smtClean="0">
                <a:solidFill>
                  <a:srgbClr val="FF6600"/>
                </a:solidFill>
                <a:latin typeface="Comic Sans MS" pitchFamily="66" charset="0"/>
              </a:rPr>
              <a:t>.  </a:t>
            </a:r>
            <a:endParaRPr lang="ru-RU" sz="2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5" name="Рисунок 6" descr="ярлык работа Росс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69" y="5509888"/>
            <a:ext cx="2159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6320" y="2387600"/>
            <a:ext cx="82397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BB0"/>
                </a:solidFill>
                <a:latin typeface="Comic Sans MS" pitchFamily="66" charset="0"/>
              </a:rPr>
              <a:t>Призвание </a:t>
            </a:r>
            <a:r>
              <a:rPr lang="ru-RU" sz="2000" b="1" dirty="0" smtClean="0">
                <a:solidFill>
                  <a:srgbClr val="003BB0"/>
                </a:solidFill>
                <a:latin typeface="Comic Sans MS" pitchFamily="66" charset="0"/>
              </a:rPr>
              <a:t>– </a:t>
            </a:r>
            <a:r>
              <a:rPr lang="ru-RU" sz="2000" b="1" i="1" dirty="0" smtClean="0">
                <a:solidFill>
                  <a:srgbClr val="003BB0"/>
                </a:solidFill>
                <a:latin typeface="Comic Sans MS" pitchFamily="66" charset="0"/>
              </a:rPr>
              <a:t>это высшее выражение вашей человеческой цели, поэтому вы должны обращаться с ним с глубочайшим почтением. Вас могут изгнать из профессии, но никто не может лишить вас вашего призвания. Вашим призванием может быть что угодно, если оно делает вас живым и позволяет вас чувствовать и вдохновляться целью. </a:t>
            </a:r>
            <a:endParaRPr lang="ru-RU" sz="2000" b="1" i="1" dirty="0">
              <a:solidFill>
                <a:srgbClr val="003BB0"/>
              </a:solidFill>
              <a:latin typeface="Comic Sans MS" pitchFamily="66" charset="0"/>
            </a:endParaRPr>
          </a:p>
        </p:txBody>
      </p:sp>
      <p:pic>
        <p:nvPicPr>
          <p:cNvPr id="5123" name="Picture 3" descr="C:\Users\USER\Desktop\краснодар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79" y="2560320"/>
            <a:ext cx="3468371" cy="19507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5440" y="4653280"/>
            <a:ext cx="1159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6600"/>
                </a:solidFill>
                <a:latin typeface="Comic Sans MS" pitchFamily="66" charset="0"/>
              </a:rPr>
              <a:t>Люди смешивают эти 4 концепции, или понимают их неправильно, путают их, или пытаются получить все четыре вещи сразу, или воображают, что это все одно и тоже. </a:t>
            </a:r>
            <a:endParaRPr lang="ru-RU" sz="2000" b="1" i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560" y="5344160"/>
            <a:ext cx="9184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3BB0"/>
                </a:solidFill>
                <a:latin typeface="Comic Sans MS" pitchFamily="66" charset="0"/>
              </a:rPr>
              <a:t>Не принимайте работу за профессию, профессию за призвание, признание за увлечение, а увлечение за работу. Люди возмущаются  по поводу своей повседневной работы, что забывают о благодарности за то, что эта работа у них вообще есть.</a:t>
            </a:r>
            <a:endParaRPr lang="ru-RU" sz="2000" b="1" i="1" dirty="0">
              <a:solidFill>
                <a:srgbClr val="003BB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авнобедренный треугольник 22">
            <a:extLst>
              <a:ext uri="{FF2B5EF4-FFF2-40B4-BE49-F238E27FC236}">
                <a16:creationId xmlns:a16="http://schemas.microsoft.com/office/drawing/2014/main" xmlns="" id="{73A4DC98-FC3C-45F4-9642-2608FEDA9738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7C5A09F-C813-449D-9FB1-AC2D1966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" y="188652"/>
            <a:ext cx="11760144" cy="612648"/>
          </a:xfrm>
        </p:spPr>
        <p:txBody>
          <a:bodyPr rtlCol="0"/>
          <a:lstStyle/>
          <a:p>
            <a:pPr rtl="0"/>
            <a:r>
              <a:rPr lang="ru-RU" u="sng" dirty="0" smtClean="0">
                <a:solidFill>
                  <a:srgbClr val="003BB0"/>
                </a:solidFill>
                <a:latin typeface="Comic Sans MS" pitchFamily="66" charset="0"/>
              </a:rPr>
              <a:t>Профессиональное самоопределение</a:t>
            </a:r>
            <a:endParaRPr lang="ru-RU" u="sng" dirty="0">
              <a:solidFill>
                <a:srgbClr val="003BB0"/>
              </a:solidFill>
              <a:latin typeface="Comic Sans MS" pitchFamily="66" charset="0"/>
            </a:endParaRPr>
          </a:p>
        </p:txBody>
      </p:sp>
      <p:pic>
        <p:nvPicPr>
          <p:cNvPr id="32" name="Рисунок 6" descr="ярлык работа Росс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60" y="5527491"/>
            <a:ext cx="2159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краснодар\diagra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71599"/>
            <a:ext cx="2428875" cy="2428875"/>
          </a:xfrm>
          <a:prstGeom prst="rect">
            <a:avLst/>
          </a:prstGeom>
          <a:noFill/>
        </p:spPr>
      </p:pic>
      <p:pic>
        <p:nvPicPr>
          <p:cNvPr id="1027" name="Picture 3" descr="C:\Users\USER\Desktop\краснодар\ds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85275" y="3381375"/>
            <a:ext cx="2726924" cy="2171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76550" y="904874"/>
            <a:ext cx="893445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6600"/>
                </a:solidFill>
                <a:latin typeface="Comic Sans MS" pitchFamily="66" charset="0"/>
              </a:rPr>
              <a:t>Профессиональное самоопределение</a:t>
            </a:r>
            <a:r>
              <a:rPr lang="ru-RU" b="1" dirty="0" smtClean="0">
                <a:solidFill>
                  <a:srgbClr val="FF6600"/>
                </a:solidFill>
                <a:latin typeface="Comic Sans MS" pitchFamily="66" charset="0"/>
              </a:rPr>
              <a:t> – это процесс и результат сознательного и самостоятельного выбора профессии. Необходимо построить свой возможный профессиональный путь. Начало пути состоит из трех составляющих: хочу, могу, надо.</a:t>
            </a:r>
          </a:p>
          <a:p>
            <a:r>
              <a:rPr lang="ru-RU" sz="2000" b="1" dirty="0" smtClean="0">
                <a:solidFill>
                  <a:srgbClr val="003BB0"/>
                </a:solidFill>
                <a:latin typeface="Comic Sans MS" pitchFamily="66" charset="0"/>
              </a:rPr>
              <a:t>«Хочу»-это интересы и склонности личности. Круг своих интересов , анализ своих увлечений.</a:t>
            </a:r>
          </a:p>
          <a:p>
            <a:r>
              <a:rPr lang="ru-RU" sz="2000" b="1" dirty="0" smtClean="0">
                <a:solidFill>
                  <a:srgbClr val="003BB0"/>
                </a:solidFill>
                <a:latin typeface="Comic Sans MS" pitchFamily="66" charset="0"/>
              </a:rPr>
              <a:t>«Могу»- проблема человеческих возможностей (уровень знаний, уровень здоровья, особенности характера, возможности, самодисциплина.</a:t>
            </a:r>
          </a:p>
          <a:p>
            <a:r>
              <a:rPr lang="ru-RU" sz="2000" b="1" dirty="0" smtClean="0">
                <a:solidFill>
                  <a:srgbClr val="003BB0"/>
                </a:solidFill>
                <a:latin typeface="Comic Sans MS" pitchFamily="66" charset="0"/>
              </a:rPr>
              <a:t>«Надо»- потребности рынка труда, возможность найти работу.</a:t>
            </a:r>
          </a:p>
          <a:p>
            <a:endParaRPr lang="ru-RU" sz="2000" dirty="0">
              <a:solidFill>
                <a:srgbClr val="003BB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4805621"/>
            <a:ext cx="8915400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3BB0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своих ресурсов и возможностей.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3BB0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образа идеальной работы. 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3BB0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путей и способов получения желаемой должности.</a:t>
            </a:r>
            <a:endParaRPr lang="ru-RU" sz="2000" b="1" dirty="0">
              <a:solidFill>
                <a:srgbClr val="003BB0"/>
              </a:solidFill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175" y="4124325"/>
            <a:ext cx="799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6600"/>
                </a:solidFill>
                <a:latin typeface="Comic Sans MS" pitchFamily="66" charset="0"/>
              </a:rPr>
              <a:t>С чего начать?</a:t>
            </a:r>
            <a:endParaRPr lang="ru-RU" sz="3600" u="sng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55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ярлык работа Росс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729" y="5443848"/>
            <a:ext cx="2159000" cy="10191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</p:pic>
      <p:pic>
        <p:nvPicPr>
          <p:cNvPr id="2050" name="Picture 2" descr="C:\Users\USER\Desktop\краснодар\t_1360404873_bo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5025" y="-1"/>
            <a:ext cx="7915275" cy="46767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3571875"/>
            <a:ext cx="95750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u="sng" dirty="0" smtClean="0">
                <a:solidFill>
                  <a:srgbClr val="003BB0"/>
                </a:solidFill>
                <a:latin typeface="Comic Sans MS" pitchFamily="66" charset="0"/>
              </a:rPr>
              <a:t>Где искать работу?</a:t>
            </a:r>
            <a:endParaRPr lang="ru-RU" sz="8000" u="sng" dirty="0">
              <a:solidFill>
                <a:srgbClr val="003BB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раснодар\segment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1950" y="-1"/>
            <a:ext cx="4210050" cy="2215815"/>
          </a:xfrm>
          <a:prstGeom prst="rect">
            <a:avLst/>
          </a:prstGeom>
          <a:noFill/>
        </p:spPr>
      </p:pic>
      <p:pic>
        <p:nvPicPr>
          <p:cNvPr id="5" name="Рисунок 6" descr="ярлык работа Росс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29" y="5577198"/>
            <a:ext cx="2159000" cy="10191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400050" y="1362075"/>
            <a:ext cx="10410825" cy="54959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3BB0"/>
                </a:solidFill>
                <a:latin typeface="Comic Sans MS" pitchFamily="66" charset="0"/>
              </a:rPr>
              <a:t>Банк вакансий Службы занятости населения</a:t>
            </a:r>
          </a:p>
          <a:p>
            <a:pPr>
              <a:buNone/>
            </a:pPr>
            <a:r>
              <a:rPr lang="ru-RU" dirty="0" smtClean="0">
                <a:solidFill>
                  <a:srgbClr val="003BB0"/>
                </a:solidFill>
                <a:latin typeface="Comic Sans MS" pitchFamily="66" charset="0"/>
              </a:rPr>
              <a:t>(портал Работа в России);</a:t>
            </a:r>
          </a:p>
          <a:p>
            <a:r>
              <a:rPr lang="ru-RU" dirty="0" smtClean="0">
                <a:solidFill>
                  <a:srgbClr val="003BB0"/>
                </a:solidFill>
                <a:latin typeface="Comic Sans MS" pitchFamily="66" charset="0"/>
              </a:rPr>
              <a:t>Ярмарки вакансий;</a:t>
            </a:r>
          </a:p>
          <a:p>
            <a:r>
              <a:rPr lang="ru-RU" dirty="0" smtClean="0">
                <a:solidFill>
                  <a:srgbClr val="003BB0"/>
                </a:solidFill>
                <a:latin typeface="Comic Sans MS" pitchFamily="66" charset="0"/>
              </a:rPr>
              <a:t>Средства массовой информации (газеты, радио, телевидение, Интернет);</a:t>
            </a:r>
          </a:p>
          <a:p>
            <a:r>
              <a:rPr lang="ru-RU" dirty="0" smtClean="0">
                <a:solidFill>
                  <a:srgbClr val="003BB0"/>
                </a:solidFill>
                <a:latin typeface="Comic Sans MS" pitchFamily="66" charset="0"/>
              </a:rPr>
              <a:t>Службы персонала предприятий и организаций (поисковый визит, телефонный звонок);</a:t>
            </a:r>
          </a:p>
          <a:p>
            <a:r>
              <a:rPr lang="ru-RU" dirty="0" smtClean="0">
                <a:solidFill>
                  <a:srgbClr val="003BB0"/>
                </a:solidFill>
                <a:latin typeface="Comic Sans MS" pitchFamily="66" charset="0"/>
              </a:rPr>
              <a:t>Друзья, соседи, знакомые;</a:t>
            </a:r>
          </a:p>
          <a:p>
            <a:r>
              <a:rPr lang="ru-RU" dirty="0" smtClean="0">
                <a:solidFill>
                  <a:srgbClr val="003BB0"/>
                </a:solidFill>
                <a:latin typeface="Comic Sans MS" pitchFamily="66" charset="0"/>
              </a:rPr>
              <a:t>Рассылка, размещение резюме, объявления о поиске;</a:t>
            </a:r>
          </a:p>
          <a:p>
            <a:r>
              <a:rPr lang="ru-RU" dirty="0" smtClean="0">
                <a:solidFill>
                  <a:srgbClr val="003BB0"/>
                </a:solidFill>
                <a:latin typeface="Comic Sans MS" pitchFamily="66" charset="0"/>
              </a:rPr>
              <a:t>Кадровые агентства.</a:t>
            </a:r>
          </a:p>
          <a:p>
            <a:pPr>
              <a:buNone/>
            </a:pPr>
            <a:endParaRPr lang="ru-RU" dirty="0" smtClean="0">
              <a:solidFill>
                <a:srgbClr val="003BB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1025" y="257907"/>
            <a:ext cx="9777046" cy="65649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6000" u="sng" dirty="0" smtClean="0">
                <a:solidFill>
                  <a:srgbClr val="FF6600"/>
                </a:solidFill>
                <a:latin typeface="Comic Sans MS" pitchFamily="66" charset="0"/>
              </a:rPr>
              <a:t>Источники:</a:t>
            </a:r>
            <a:endParaRPr lang="ru-RU" sz="6000" u="sng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https://clipart-best.com/img/chess/chess-clip-art-18.png"/>
          <p:cNvSpPr>
            <a:spLocks noChangeAspect="1" noChangeArrowheads="1"/>
          </p:cNvSpPr>
          <p:nvPr/>
        </p:nvSpPr>
        <p:spPr bwMode="auto">
          <a:xfrm>
            <a:off x="155574" y="-144463"/>
            <a:ext cx="3197225" cy="31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314325"/>
            <a:ext cx="10715625" cy="5562599"/>
          </a:xfrm>
          <a:prstGeom prst="rect">
            <a:avLst/>
          </a:prstGeom>
        </p:spPr>
      </p:pic>
      <p:pic>
        <p:nvPicPr>
          <p:cNvPr id="11" name="Рисунок 6" descr="ярлык работа Росс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749" y="5574665"/>
            <a:ext cx="2159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7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02B24A66-2ACB-4637-BDC5-5520938FD818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3" name="Равнобедренный треугольник 22">
            <a:extLst>
              <a:ext uri="{FF2B5EF4-FFF2-40B4-BE49-F238E27FC236}">
                <a16:creationId xmlns:a16="http://schemas.microsoft.com/office/drawing/2014/main" xmlns="" id="{73A4DC98-FC3C-45F4-9642-2608FEDA9738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32" name="Рисунок 6" descr="ярлык работа Росс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650" y="5346516"/>
            <a:ext cx="2159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 flipV="1">
            <a:off x="5262880" y="1940560"/>
            <a:ext cx="6654800" cy="1869440"/>
          </a:xfrm>
          <a:prstGeom prst="rect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BB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7C5A09F-C813-449D-9FB1-AC2D1966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840" y="2275840"/>
            <a:ext cx="8173082" cy="822960"/>
          </a:xfrm>
        </p:spPr>
        <p:txBody>
          <a:bodyPr rtlCol="0"/>
          <a:lstStyle/>
          <a:p>
            <a:pPr rtl="0"/>
            <a:r>
              <a:rPr lang="ru-RU" sz="8800" dirty="0" smtClean="0">
                <a:solidFill>
                  <a:srgbClr val="FF6600"/>
                </a:solidFill>
                <a:latin typeface="Comic Sans MS" pitchFamily="66" charset="0"/>
              </a:rPr>
              <a:t>РЕЗЮМЕ</a:t>
            </a:r>
            <a:endParaRPr lang="ru-RU" sz="88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USER\Desktop\краснодар\0_uG2eriJCcfm1Bgbb_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8995" y="1235075"/>
            <a:ext cx="4352925" cy="435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74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2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45264495" id="{965DC929-304E-4B79-AC2B-A1EE7B0B1177}" vid="{1A366663-5ED6-4250-A756-FDDA90DE948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288B4FF4-2C8E-4857-99CD-2CC3E9DD19FB}">
  <we:reference id="wa104380121" version="2.0.0.0" store="ru-RU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B3F8D493-8951-4746-8C01-994EEDF815C4}">
  <we:reference id="wa104380907" version="3.0.0.0" store="ru-RU" storeType="OMEX"/>
  <we:alternateReferences>
    <we:reference id="WA104380907" version="3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975</Words>
  <Application>Microsoft Office PowerPoint</Application>
  <PresentationFormat>Произвольный</PresentationFormat>
  <Paragraphs>81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Технология поиска работы  «Твой профессиональный успех в твоих руках» </vt:lpstr>
      <vt:lpstr>4 важных слова в жизни:</vt:lpstr>
      <vt:lpstr>Увлечение – это то, что вы делаете ради удовольствия, расслабления, развлечения. Увлечение – это что-то, чем вы занимаетесь в свободное время. Увлечения могут приходить и уходить. Вы можете экспериментировать с увлечениями, а потом переходить к чему-то новому. Иногда увлечение может приносить вам немного денег, однако его смысл не в этом. Увлечения напоминают нам, что не все в жизни должно определяться продуктивностью, эффективностью, прибылью и предназначением. Увлечения приятны. Они доказывают, что у нас есть свободное время. Найдите какое-нибудь увлечение. Вы ничего не потеряете, а оно, возможно, сделает вас счастливее.  </vt:lpstr>
      <vt:lpstr>Профессия – это, то что вы создаете многие годы с энергией, страстью и приверженностью. Вы должны любить свою профессию, но если это не так, то вы выбрали профессию не правильно. Профессии – это огромные инвестиции. Для профессии нужны честолюбие, стратегия, напор и энергия. Принимая любые решения, вы должны учитывать, насколько хорошо или плохо они отразятся на вашей профессиональной деятельности.  </vt:lpstr>
      <vt:lpstr>Профессиональное самоопределение</vt:lpstr>
      <vt:lpstr>Презентация PowerPoint</vt:lpstr>
      <vt:lpstr>Источники:</vt:lpstr>
      <vt:lpstr>Презентация PowerPoint</vt:lpstr>
      <vt:lpstr>РЕЗЮМЕ</vt:lpstr>
      <vt:lpstr>Презентация PowerPoint</vt:lpstr>
      <vt:lpstr>ПРАВИЛА   СОСТАВЛЕНИЯ   РЕЗЮМЕ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2020-11-27T18:53:42Z</dcterms:created>
  <dcterms:modified xsi:type="dcterms:W3CDTF">2021-02-25T09:26:01Z</dcterms:modified>
</cp:coreProperties>
</file>